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B34F56-515E-4974-9139-254F5978EEB4}" type="datetimeFigureOut">
              <a:rPr lang="en-US" smtClean="0"/>
              <a:t>3/18/2014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738E37-DF89-4610-BD2F-2F7767BF1D2F}" type="slidenum">
              <a:rPr lang="en-US" smtClean="0"/>
              <a:t>‹#›</a:t>
            </a:fld>
            <a:endParaRPr lang="en-US"/>
          </a:p>
        </p:txBody>
      </p:sp>
    </p:spTree>
    <p:extLst>
      <p:ext uri="{BB962C8B-B14F-4D97-AF65-F5344CB8AC3E}">
        <p14:creationId xmlns:p14="http://schemas.microsoft.com/office/powerpoint/2010/main" val="274710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738E37-DF89-4610-BD2F-2F7767BF1D2F}" type="slidenum">
              <a:rPr lang="en-US" smtClean="0"/>
              <a:t>28</a:t>
            </a:fld>
            <a:endParaRPr lang="en-US"/>
          </a:p>
        </p:txBody>
      </p:sp>
    </p:spTree>
    <p:extLst>
      <p:ext uri="{BB962C8B-B14F-4D97-AF65-F5344CB8AC3E}">
        <p14:creationId xmlns:p14="http://schemas.microsoft.com/office/powerpoint/2010/main" val="900773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5ABF086E-E6CB-44FC-B725-4A0CF55F517C}" type="datetimeFigureOut">
              <a:rPr lang="en-US" smtClean="0"/>
              <a:t>3/18/2014</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28BC0545-C1BB-4BFC-99DD-6A9B63C56CA1}" type="slidenum">
              <a:rPr lang="en-US" smtClean="0"/>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BF086E-E6CB-44FC-B725-4A0CF55F517C}" type="datetimeFigureOut">
              <a:rPr lang="en-US" smtClean="0"/>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BC0545-C1BB-4BFC-99DD-6A9B63C56CA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BF086E-E6CB-44FC-B725-4A0CF55F517C}" type="datetimeFigureOut">
              <a:rPr lang="en-US" smtClean="0"/>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28BC0545-C1BB-4BFC-99DD-6A9B63C56CA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BF086E-E6CB-44FC-B725-4A0CF55F517C}" type="datetimeFigureOut">
              <a:rPr lang="en-US" smtClean="0"/>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BC0545-C1BB-4BFC-99DD-6A9B63C56CA1}"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5ABF086E-E6CB-44FC-B725-4A0CF55F517C}" type="datetimeFigureOut">
              <a:rPr lang="en-US" smtClean="0"/>
              <a:t>3/18/2014</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28BC0545-C1BB-4BFC-99DD-6A9B63C56CA1}" type="slidenum">
              <a:rPr lang="en-US" smtClean="0"/>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ABF086E-E6CB-44FC-B725-4A0CF55F517C}" type="datetimeFigureOut">
              <a:rPr lang="en-US" smtClean="0"/>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BC0545-C1BB-4BFC-99DD-6A9B63C56CA1}"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ABF086E-E6CB-44FC-B725-4A0CF55F517C}" type="datetimeFigureOut">
              <a:rPr lang="en-US" smtClean="0"/>
              <a:t>3/18/2014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BC0545-C1BB-4BFC-99DD-6A9B63C56CA1}"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ABF086E-E6CB-44FC-B725-4A0CF55F517C}" type="datetimeFigureOut">
              <a:rPr lang="en-US" smtClean="0"/>
              <a:t>3/18/2014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BC0545-C1BB-4BFC-99DD-6A9B63C56CA1}" type="slidenum">
              <a:rPr lang="en-US" smtClean="0"/>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5ABF086E-E6CB-44FC-B725-4A0CF55F517C}" type="datetimeFigureOut">
              <a:rPr lang="en-US" smtClean="0"/>
              <a:t>3/18/2014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BC0545-C1BB-4BFC-99DD-6A9B63C56CA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BF086E-E6CB-44FC-B725-4A0CF55F517C}" type="datetimeFigureOut">
              <a:rPr lang="en-US" smtClean="0"/>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28BC0545-C1BB-4BFC-99DD-6A9B63C56CA1}" type="slidenum">
              <a:rPr lang="en-US" smtClean="0"/>
              <a:t>‹#›</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BF086E-E6CB-44FC-B725-4A0CF55F517C}" type="datetimeFigureOut">
              <a:rPr lang="en-US" smtClean="0"/>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BC0545-C1BB-4BFC-99DD-6A9B63C56CA1}" type="slidenum">
              <a:rPr lang="en-US" smtClean="0"/>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5ABF086E-E6CB-44FC-B725-4A0CF55F517C}" type="datetimeFigureOut">
              <a:rPr lang="en-US" smtClean="0"/>
              <a:t>3/18/2014</a:t>
            </a:fld>
            <a:endParaRPr lang="en-US"/>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28BC0545-C1BB-4BFC-99DD-6A9B63C56CA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wma"/><Relationship Id="rId1" Type="http://schemas.microsoft.com/office/2007/relationships/media" Target="../media/media10.wma"/><Relationship Id="rId5" Type="http://schemas.openxmlformats.org/officeDocument/2006/relationships/image" Target="../media/image3.pn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1.wma"/><Relationship Id="rId1" Type="http://schemas.microsoft.com/office/2007/relationships/media" Target="../media/media11.wma"/><Relationship Id="rId6" Type="http://schemas.openxmlformats.org/officeDocument/2006/relationships/image" Target="../media/image3.png"/><Relationship Id="rId5" Type="http://schemas.openxmlformats.org/officeDocument/2006/relationships/image" Target="../media/image15.jpe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2.wma"/><Relationship Id="rId1" Type="http://schemas.microsoft.com/office/2007/relationships/media" Target="../media/media12.wma"/><Relationship Id="rId6" Type="http://schemas.openxmlformats.org/officeDocument/2006/relationships/image" Target="../media/image3.png"/><Relationship Id="rId5" Type="http://schemas.openxmlformats.org/officeDocument/2006/relationships/image" Target="../media/image17.jpg"/><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wma"/><Relationship Id="rId1" Type="http://schemas.microsoft.com/office/2007/relationships/media" Target="../media/media13.wma"/><Relationship Id="rId6" Type="http://schemas.openxmlformats.org/officeDocument/2006/relationships/image" Target="../media/image3.png"/><Relationship Id="rId5" Type="http://schemas.openxmlformats.org/officeDocument/2006/relationships/image" Target="../media/image19.jpg"/><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wma"/><Relationship Id="rId1" Type="http://schemas.microsoft.com/office/2007/relationships/media" Target="../media/media14.wma"/><Relationship Id="rId5" Type="http://schemas.openxmlformats.org/officeDocument/2006/relationships/image" Target="../media/image3.png"/><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wma"/><Relationship Id="rId1" Type="http://schemas.microsoft.com/office/2007/relationships/media" Target="../media/media15.wma"/><Relationship Id="rId5" Type="http://schemas.openxmlformats.org/officeDocument/2006/relationships/image" Target="../media/image12.png"/><Relationship Id="rId4" Type="http://schemas.openxmlformats.org/officeDocument/2006/relationships/image" Target="../media/image21.jp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6.wma"/><Relationship Id="rId1" Type="http://schemas.microsoft.com/office/2007/relationships/media" Target="../media/media16.wma"/><Relationship Id="rId5" Type="http://schemas.openxmlformats.org/officeDocument/2006/relationships/image" Target="../media/image12.png"/><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7.wma"/><Relationship Id="rId1" Type="http://schemas.microsoft.com/office/2007/relationships/media" Target="../media/media17.wma"/><Relationship Id="rId6" Type="http://schemas.openxmlformats.org/officeDocument/2006/relationships/image" Target="../media/image12.png"/><Relationship Id="rId5" Type="http://schemas.openxmlformats.org/officeDocument/2006/relationships/image" Target="../media/image10.jpg"/><Relationship Id="rId4" Type="http://schemas.openxmlformats.org/officeDocument/2006/relationships/image" Target="../media/image23.gi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8.wma"/><Relationship Id="rId1" Type="http://schemas.microsoft.com/office/2007/relationships/media" Target="../media/media18.wma"/><Relationship Id="rId5" Type="http://schemas.openxmlformats.org/officeDocument/2006/relationships/image" Target="../media/image12.png"/><Relationship Id="rId4" Type="http://schemas.openxmlformats.org/officeDocument/2006/relationships/image" Target="../media/image10.jp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9.wma"/><Relationship Id="rId1" Type="http://schemas.microsoft.com/office/2007/relationships/media" Target="../media/media19.wma"/><Relationship Id="rId6" Type="http://schemas.openxmlformats.org/officeDocument/2006/relationships/image" Target="../media/image12.png"/><Relationship Id="rId5" Type="http://schemas.openxmlformats.org/officeDocument/2006/relationships/image" Target="../media/image25.gif"/><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wma"/><Relationship Id="rId1" Type="http://schemas.microsoft.com/office/2007/relationships/media" Target="../media/media2.wma"/><Relationship Id="rId5" Type="http://schemas.openxmlformats.org/officeDocument/2006/relationships/image" Target="../media/image3.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0.wma"/><Relationship Id="rId1" Type="http://schemas.microsoft.com/office/2007/relationships/media" Target="../media/media20.wma"/><Relationship Id="rId5" Type="http://schemas.openxmlformats.org/officeDocument/2006/relationships/image" Target="../media/image12.png"/><Relationship Id="rId4" Type="http://schemas.openxmlformats.org/officeDocument/2006/relationships/image" Target="../media/image26.jp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1.wma"/><Relationship Id="rId1" Type="http://schemas.microsoft.com/office/2007/relationships/media" Target="../media/media21.wma"/><Relationship Id="rId5" Type="http://schemas.openxmlformats.org/officeDocument/2006/relationships/image" Target="../media/image12.png"/><Relationship Id="rId4" Type="http://schemas.openxmlformats.org/officeDocument/2006/relationships/image" Target="../media/image27.jp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2.wma"/><Relationship Id="rId1" Type="http://schemas.microsoft.com/office/2007/relationships/media" Target="../media/media22.wma"/><Relationship Id="rId5" Type="http://schemas.openxmlformats.org/officeDocument/2006/relationships/image" Target="../media/image12.png"/><Relationship Id="rId4" Type="http://schemas.openxmlformats.org/officeDocument/2006/relationships/image" Target="../media/image28.jp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3.wma"/><Relationship Id="rId1" Type="http://schemas.microsoft.com/office/2007/relationships/media" Target="../media/media23.wma"/><Relationship Id="rId5" Type="http://schemas.openxmlformats.org/officeDocument/2006/relationships/image" Target="../media/image12.png"/><Relationship Id="rId4" Type="http://schemas.openxmlformats.org/officeDocument/2006/relationships/image" Target="../media/image29.jp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wma"/><Relationship Id="rId1" Type="http://schemas.microsoft.com/office/2007/relationships/media" Target="../media/media24.wma"/><Relationship Id="rId5" Type="http://schemas.openxmlformats.org/officeDocument/2006/relationships/image" Target="../media/image12.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5.wma"/><Relationship Id="rId1" Type="http://schemas.microsoft.com/office/2007/relationships/media" Target="../media/media25.wma"/><Relationship Id="rId5" Type="http://schemas.openxmlformats.org/officeDocument/2006/relationships/image" Target="../media/image1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6.wma"/><Relationship Id="rId1" Type="http://schemas.microsoft.com/office/2007/relationships/media" Target="../media/media26.wma"/><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7.wma"/><Relationship Id="rId1" Type="http://schemas.microsoft.com/office/2007/relationships/media" Target="../media/media27.wma"/><Relationship Id="rId6" Type="http://schemas.openxmlformats.org/officeDocument/2006/relationships/image" Target="../media/image3.png"/><Relationship Id="rId5" Type="http://schemas.openxmlformats.org/officeDocument/2006/relationships/image" Target="../media/image34.jpg"/><Relationship Id="rId4" Type="http://schemas.openxmlformats.org/officeDocument/2006/relationships/image" Target="../media/image33.gi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8.wma"/><Relationship Id="rId1" Type="http://schemas.microsoft.com/office/2007/relationships/media" Target="../media/media28.wma"/><Relationship Id="rId6" Type="http://schemas.openxmlformats.org/officeDocument/2006/relationships/image" Target="../media/image3.png"/><Relationship Id="rId5" Type="http://schemas.openxmlformats.org/officeDocument/2006/relationships/image" Target="../media/image35.jpg"/><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3.wma"/><Relationship Id="rId1" Type="http://schemas.microsoft.com/office/2007/relationships/media" Target="../media/media3.wma"/><Relationship Id="rId5" Type="http://schemas.openxmlformats.org/officeDocument/2006/relationships/image" Target="../media/image3.png"/><Relationship Id="rId4" Type="http://schemas.openxmlformats.org/officeDocument/2006/relationships/image" Target="../media/image5.GI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4.wma"/><Relationship Id="rId1" Type="http://schemas.microsoft.com/office/2007/relationships/media" Target="../media/media4.wma"/><Relationship Id="rId5" Type="http://schemas.openxmlformats.org/officeDocument/2006/relationships/image" Target="../media/image3.pn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wma"/><Relationship Id="rId1" Type="http://schemas.microsoft.com/office/2007/relationships/media" Target="../media/media5.wma"/><Relationship Id="rId5" Type="http://schemas.openxmlformats.org/officeDocument/2006/relationships/image" Target="../media/image3.pn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6.wma"/><Relationship Id="rId1" Type="http://schemas.microsoft.com/office/2007/relationships/media" Target="../media/media6.wma"/><Relationship Id="rId5" Type="http://schemas.openxmlformats.org/officeDocument/2006/relationships/image" Target="../media/image3.pn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7.wma"/><Relationship Id="rId1" Type="http://schemas.microsoft.com/office/2007/relationships/media" Target="../media/media7.wma"/><Relationship Id="rId5" Type="http://schemas.openxmlformats.org/officeDocument/2006/relationships/image" Target="../media/image3.pn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wma"/><Relationship Id="rId1" Type="http://schemas.microsoft.com/office/2007/relationships/media" Target="../media/media8.wma"/><Relationship Id="rId5" Type="http://schemas.openxmlformats.org/officeDocument/2006/relationships/image" Target="../media/image3.pn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wma"/><Relationship Id="rId1" Type="http://schemas.microsoft.com/office/2007/relationships/media" Target="../media/media9.wma"/><Relationship Id="rId5" Type="http://schemas.openxmlformats.org/officeDocument/2006/relationships/image" Target="../media/image12.pn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Post World War I Europe and the Treaty of Versailles</a:t>
            </a:r>
            <a:endParaRPr lang="en-US" dirty="0"/>
          </a:p>
        </p:txBody>
      </p:sp>
      <p:sp>
        <p:nvSpPr>
          <p:cNvPr id="2" name="Title 1"/>
          <p:cNvSpPr>
            <a:spLocks noGrp="1"/>
          </p:cNvSpPr>
          <p:nvPr>
            <p:ph type="title"/>
          </p:nvPr>
        </p:nvSpPr>
        <p:spPr/>
        <p:txBody>
          <a:bodyPr/>
          <a:lstStyle/>
          <a:p>
            <a:pPr algn="l"/>
            <a:r>
              <a:rPr lang="en-US" dirty="0" smtClean="0"/>
              <a:t>Shaping the Peace: World War I ends</a:t>
            </a:r>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47354119"/>
      </p:ext>
    </p:extLst>
  </p:cSld>
  <p:clrMapOvr>
    <a:masterClrMapping/>
  </p:clrMapOvr>
  <mc:AlternateContent xmlns:mc="http://schemas.openxmlformats.org/markup-compatibility/2006" xmlns:p14="http://schemas.microsoft.com/office/powerpoint/2010/main">
    <mc:Choice Requires="p14">
      <p:transition spd="slow" p14:dur="2000" advTm="12616"/>
    </mc:Choice>
    <mc:Fallback xmlns="">
      <p:transition spd="slow" advTm="126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524000" y="1676400"/>
            <a:ext cx="6324600" cy="4850750"/>
          </a:xfrm>
        </p:spPr>
      </p:pic>
      <p:sp>
        <p:nvSpPr>
          <p:cNvPr id="3" name="Title 2"/>
          <p:cNvSpPr>
            <a:spLocks noGrp="1"/>
          </p:cNvSpPr>
          <p:nvPr>
            <p:ph type="title"/>
          </p:nvPr>
        </p:nvSpPr>
        <p:spPr/>
        <p:txBody>
          <a:bodyPr/>
          <a:lstStyle/>
          <a:p>
            <a:r>
              <a:rPr lang="en-US" dirty="0" smtClean="0"/>
              <a:t>The Paris Peace Conference of 1918 -1919</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275826137"/>
      </p:ext>
    </p:extLst>
  </p:cSld>
  <p:clrMapOvr>
    <a:masterClrMapping/>
  </p:clrMapOvr>
  <mc:AlternateContent xmlns:mc="http://schemas.openxmlformats.org/markup-compatibility/2006" xmlns:p14="http://schemas.microsoft.com/office/powerpoint/2010/main">
    <mc:Choice Requires="p14">
      <p:transition spd="slow" p14:dur="2000" advTm="47069"/>
    </mc:Choice>
    <mc:Fallback xmlns="">
      <p:transition spd="slow" advTm="470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p:txBody>
          <a:bodyPr>
            <a:normAutofit fontScale="92500" lnSpcReduction="20000"/>
          </a:bodyPr>
          <a:lstStyle/>
          <a:p>
            <a:r>
              <a:rPr lang="en-US" dirty="0" smtClean="0"/>
              <a:t>Woodrow Wilson, President of the United States</a:t>
            </a:r>
            <a:endParaRPr lang="en-US" dirty="0"/>
          </a:p>
        </p:txBody>
      </p:sp>
      <p:pic>
        <p:nvPicPr>
          <p:cNvPr id="12" name="Content Placeholder 11"/>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1079978" y="2438400"/>
            <a:ext cx="2794632" cy="3687763"/>
          </a:xfrm>
        </p:spPr>
      </p:pic>
      <p:sp>
        <p:nvSpPr>
          <p:cNvPr id="10" name="Text Placeholder 9"/>
          <p:cNvSpPr>
            <a:spLocks noGrp="1"/>
          </p:cNvSpPr>
          <p:nvPr>
            <p:ph type="body" sz="quarter" idx="3"/>
          </p:nvPr>
        </p:nvSpPr>
        <p:spPr/>
        <p:txBody>
          <a:bodyPr>
            <a:normAutofit fontScale="92500" lnSpcReduction="20000"/>
          </a:bodyPr>
          <a:lstStyle/>
          <a:p>
            <a:r>
              <a:rPr lang="en-US" dirty="0" smtClean="0"/>
              <a:t>David Lloyd George, Prime Minister of England</a:t>
            </a:r>
            <a:endParaRPr lang="en-US" dirty="0"/>
          </a:p>
        </p:txBody>
      </p:sp>
      <p:pic>
        <p:nvPicPr>
          <p:cNvPr id="13" name="Content Placeholder 12"/>
          <p:cNvPicPr>
            <a:picLocks noGrp="1" noChangeAspect="1"/>
          </p:cNvPicPr>
          <p:nvPr>
            <p:ph sz="quarter" idx="4"/>
          </p:nvPr>
        </p:nvPicPr>
        <p:blipFill>
          <a:blip r:embed="rId5" cstate="print">
            <a:extLst>
              <a:ext uri="{28A0092B-C50C-407E-A947-70E740481C1C}">
                <a14:useLocalDpi xmlns:a14="http://schemas.microsoft.com/office/drawing/2010/main" val="0"/>
              </a:ext>
            </a:extLst>
          </a:blip>
          <a:stretch>
            <a:fillRect/>
          </a:stretch>
        </p:blipFill>
        <p:spPr>
          <a:xfrm>
            <a:off x="5285589" y="2438400"/>
            <a:ext cx="2760646" cy="3687763"/>
          </a:xfrm>
        </p:spPr>
      </p:pic>
      <p:sp>
        <p:nvSpPr>
          <p:cNvPr id="7" name="Title 6"/>
          <p:cNvSpPr>
            <a:spLocks noGrp="1"/>
          </p:cNvSpPr>
          <p:nvPr>
            <p:ph type="title"/>
          </p:nvPr>
        </p:nvSpPr>
        <p:spPr/>
        <p:txBody>
          <a:bodyPr/>
          <a:lstStyle/>
          <a:p>
            <a:r>
              <a:rPr lang="en-US" dirty="0" smtClean="0"/>
              <a:t>The big four</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142420933"/>
      </p:ext>
    </p:extLst>
  </p:cSld>
  <p:clrMapOvr>
    <a:masterClrMapping/>
  </p:clrMapOvr>
  <mc:AlternateContent xmlns:mc="http://schemas.openxmlformats.org/markup-compatibility/2006" xmlns:p14="http://schemas.microsoft.com/office/powerpoint/2010/main">
    <mc:Choice Requires="p14">
      <p:transition spd="slow" p14:dur="2000" advTm="23225"/>
    </mc:Choice>
    <mc:Fallback xmlns="">
      <p:transition spd="slow" advTm="232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rmAutofit fontScale="92500" lnSpcReduction="20000"/>
          </a:bodyPr>
          <a:lstStyle/>
          <a:p>
            <a:r>
              <a:rPr lang="en-US" dirty="0" smtClean="0"/>
              <a:t>Georges Clemenceau of France</a:t>
            </a:r>
            <a:endParaRPr lang="en-US" dirty="0"/>
          </a:p>
        </p:txBody>
      </p:sp>
      <p:pic>
        <p:nvPicPr>
          <p:cNvPr id="7" name="Content Placeholder 6"/>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1045626" y="2438400"/>
            <a:ext cx="2863335" cy="3687763"/>
          </a:xfrm>
        </p:spPr>
      </p:pic>
      <p:sp>
        <p:nvSpPr>
          <p:cNvPr id="4" name="Text Placeholder 3"/>
          <p:cNvSpPr>
            <a:spLocks noGrp="1"/>
          </p:cNvSpPr>
          <p:nvPr>
            <p:ph type="body" sz="quarter" idx="3"/>
          </p:nvPr>
        </p:nvSpPr>
        <p:spPr/>
        <p:txBody>
          <a:bodyPr>
            <a:normAutofit fontScale="92500" lnSpcReduction="20000"/>
          </a:bodyPr>
          <a:lstStyle/>
          <a:p>
            <a:r>
              <a:rPr lang="en-US" dirty="0" smtClean="0"/>
              <a:t>Vittorio Orlando, Prime Minister of Italy</a:t>
            </a:r>
            <a:endParaRPr lang="en-US" dirty="0"/>
          </a:p>
        </p:txBody>
      </p:sp>
      <p:sp>
        <p:nvSpPr>
          <p:cNvPr id="6" name="Title 5"/>
          <p:cNvSpPr>
            <a:spLocks noGrp="1"/>
          </p:cNvSpPr>
          <p:nvPr>
            <p:ph type="title"/>
          </p:nvPr>
        </p:nvSpPr>
        <p:spPr/>
        <p:txBody>
          <a:bodyPr/>
          <a:lstStyle/>
          <a:p>
            <a:r>
              <a:rPr lang="en-US" dirty="0" smtClean="0"/>
              <a:t>The Big Four</a:t>
            </a:r>
            <a:endParaRPr lang="en-US" dirty="0"/>
          </a:p>
        </p:txBody>
      </p:sp>
      <p:pic>
        <p:nvPicPr>
          <p:cNvPr id="10" name="Content Placeholder 9"/>
          <p:cNvPicPr>
            <a:picLocks noGrp="1" noChangeAspect="1"/>
          </p:cNvPicPr>
          <p:nvPr>
            <p:ph sz="quarter" idx="4"/>
          </p:nvPr>
        </p:nvPicPr>
        <p:blipFill>
          <a:blip r:embed="rId5">
            <a:extLst>
              <a:ext uri="{28A0092B-C50C-407E-A947-70E740481C1C}">
                <a14:useLocalDpi xmlns:a14="http://schemas.microsoft.com/office/drawing/2010/main" val="0"/>
              </a:ext>
            </a:extLst>
          </a:blip>
          <a:stretch>
            <a:fillRect/>
          </a:stretch>
        </p:blipFill>
        <p:spPr>
          <a:xfrm>
            <a:off x="5410200" y="2438400"/>
            <a:ext cx="2667000" cy="3687763"/>
          </a:xfrm>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00436313"/>
      </p:ext>
    </p:extLst>
  </p:cSld>
  <p:clrMapOvr>
    <a:masterClrMapping/>
  </p:clrMapOvr>
  <mc:AlternateContent xmlns:mc="http://schemas.openxmlformats.org/markup-compatibility/2006" xmlns:p14="http://schemas.microsoft.com/office/powerpoint/2010/main">
    <mc:Choice Requires="p14">
      <p:transition spd="slow" p14:dur="2000" advTm="54197"/>
    </mc:Choice>
    <mc:Fallback xmlns="">
      <p:transition spd="slow" advTm="541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036913" y="1719263"/>
            <a:ext cx="2879174" cy="4406900"/>
          </a:xfrm>
        </p:spPr>
      </p:pic>
      <p:pic>
        <p:nvPicPr>
          <p:cNvPr id="12" name="Content Placeholder 11"/>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5244071" y="1719263"/>
            <a:ext cx="2846857" cy="4406900"/>
          </a:xfrm>
        </p:spPr>
      </p:pic>
      <p:sp>
        <p:nvSpPr>
          <p:cNvPr id="7" name="Title 6"/>
          <p:cNvSpPr>
            <a:spLocks noGrp="1"/>
          </p:cNvSpPr>
          <p:nvPr>
            <p:ph type="title"/>
          </p:nvPr>
        </p:nvSpPr>
        <p:spPr/>
        <p:txBody>
          <a:bodyPr/>
          <a:lstStyle/>
          <a:p>
            <a:pPr algn="l"/>
            <a:r>
              <a:rPr lang="en-US" sz="2400" dirty="0" smtClean="0"/>
              <a:t>Germany was blamed for starting the war.  They were not represented at the Paris Peace conference, however, to protest. </a:t>
            </a:r>
            <a:endParaRPr lang="en-US" sz="2400"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791231663"/>
      </p:ext>
    </p:extLst>
  </p:cSld>
  <p:clrMapOvr>
    <a:masterClrMapping/>
  </p:clrMapOvr>
  <mc:AlternateContent xmlns:mc="http://schemas.openxmlformats.org/markup-compatibility/2006" xmlns:p14="http://schemas.microsoft.com/office/powerpoint/2010/main">
    <mc:Choice Requires="p14">
      <p:transition spd="slow" p14:dur="2000" advTm="98794"/>
    </mc:Choice>
    <mc:Fallback xmlns="">
      <p:transition spd="slow" advTm="987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778970" y="1719263"/>
            <a:ext cx="3395059" cy="4406900"/>
          </a:xfrm>
        </p:spPr>
      </p:pic>
      <p:sp>
        <p:nvSpPr>
          <p:cNvPr id="3" name="Content Placeholder 2"/>
          <p:cNvSpPr>
            <a:spLocks noGrp="1"/>
          </p:cNvSpPr>
          <p:nvPr>
            <p:ph sz="half" idx="2"/>
          </p:nvPr>
        </p:nvSpPr>
        <p:spPr/>
        <p:txBody>
          <a:bodyPr>
            <a:normAutofit fontScale="62500" lnSpcReduction="20000"/>
          </a:bodyPr>
          <a:lstStyle/>
          <a:p>
            <a:pPr marL="45720" indent="0">
              <a:buNone/>
            </a:pPr>
            <a:r>
              <a:rPr lang="en-US" dirty="0" smtClean="0"/>
              <a:t>Germany was forced to pay  over $32 Billion in reparations to the Allies – again, without consent from any Germany representatives </a:t>
            </a:r>
            <a:r>
              <a:rPr lang="en-US" dirty="0"/>
              <a:t>a</a:t>
            </a:r>
            <a:r>
              <a:rPr lang="en-US" dirty="0" smtClean="0"/>
              <a:t>n the Paris Peace Conference.  After “The Great War,” Germany was required to pay so much money to the Allied Powers that its own economy was ruined, and the nation would remain desperately impoverished until the 1930s – when Hitler and the Nazi Party began to ignore the Treaty of Versailles and remilitarize.  The Nazis, of course, blamed the current government for accepting an unfair treaty, and ultimately forced that government to capitulate to Hitler’s agenda.</a:t>
            </a:r>
            <a:endParaRPr lang="en-US" dirty="0"/>
          </a:p>
        </p:txBody>
      </p:sp>
      <p:sp>
        <p:nvSpPr>
          <p:cNvPr id="4" name="Title 3"/>
          <p:cNvSpPr>
            <a:spLocks noGrp="1"/>
          </p:cNvSpPr>
          <p:nvPr>
            <p:ph type="title"/>
          </p:nvPr>
        </p:nvSpPr>
        <p:spPr/>
        <p:txBody>
          <a:bodyPr/>
          <a:lstStyle/>
          <a:p>
            <a:r>
              <a:rPr lang="en-US" dirty="0" smtClean="0"/>
              <a:t>Reparations </a:t>
            </a:r>
            <a:endParaRPr lang="en-US" dirty="0"/>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664279705"/>
      </p:ext>
    </p:extLst>
  </p:cSld>
  <p:clrMapOvr>
    <a:masterClrMapping/>
  </p:clrMapOvr>
  <mc:AlternateContent xmlns:mc="http://schemas.openxmlformats.org/markup-compatibility/2006" xmlns:p14="http://schemas.microsoft.com/office/powerpoint/2010/main">
    <mc:Choice Requires="p14">
      <p:transition spd="slow" p14:dur="2000" advTm="60758"/>
    </mc:Choice>
    <mc:Fallback xmlns="">
      <p:transition spd="slow" advTm="607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951037" y="1846263"/>
            <a:ext cx="5267325" cy="4152900"/>
          </a:xfrm>
        </p:spPr>
      </p:pic>
      <p:sp>
        <p:nvSpPr>
          <p:cNvPr id="5" name="Title 4"/>
          <p:cNvSpPr>
            <a:spLocks noGrp="1"/>
          </p:cNvSpPr>
          <p:nvPr>
            <p:ph type="title"/>
          </p:nvPr>
        </p:nvSpPr>
        <p:spPr>
          <a:xfrm>
            <a:off x="304800" y="304800"/>
            <a:ext cx="8381260" cy="1054394"/>
          </a:xfrm>
        </p:spPr>
        <p:txBody>
          <a:bodyPr/>
          <a:lstStyle/>
          <a:p>
            <a:pPr algn="l"/>
            <a:r>
              <a:rPr lang="en-US" sz="2400" dirty="0" smtClean="0"/>
              <a:t>German Reparations to the Allies wrecked their economy, causing hyperinflation and turmoil in the nation. </a:t>
            </a:r>
            <a:endParaRPr lang="en-US" sz="2400"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554045395"/>
      </p:ext>
    </p:extLst>
  </p:cSld>
  <p:clrMapOvr>
    <a:masterClrMapping/>
  </p:clrMapOvr>
  <mc:AlternateContent xmlns:mc="http://schemas.openxmlformats.org/markup-compatibility/2006" xmlns:p14="http://schemas.microsoft.com/office/powerpoint/2010/main">
    <mc:Choice Requires="p14">
      <p:transition spd="slow" p14:dur="2000" advTm="28309"/>
    </mc:Choice>
    <mc:Fallback xmlns="">
      <p:transition spd="slow" advTm="28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747712" y="2017713"/>
            <a:ext cx="3457575" cy="3810000"/>
          </a:xfrm>
        </p:spPr>
      </p:pic>
      <p:sp>
        <p:nvSpPr>
          <p:cNvPr id="5" name="Content Placeholder 4"/>
          <p:cNvSpPr>
            <a:spLocks noGrp="1"/>
          </p:cNvSpPr>
          <p:nvPr>
            <p:ph sz="half" idx="2"/>
          </p:nvPr>
        </p:nvSpPr>
        <p:spPr/>
        <p:txBody>
          <a:bodyPr>
            <a:normAutofit fontScale="77500" lnSpcReduction="20000"/>
          </a:bodyPr>
          <a:lstStyle/>
          <a:p>
            <a:pPr marL="45720" indent="0">
              <a:buNone/>
            </a:pPr>
            <a:r>
              <a:rPr lang="en-US" dirty="0" smtClean="0">
                <a:solidFill>
                  <a:schemeClr val="tx1"/>
                </a:solidFill>
              </a:rPr>
              <a:t>The main purpose of the League of Nations was to prevent “the dogs of war” from being unleashed.  Wilson envisioned the League as an international peacekeeping organization – a forum where the leaders of nations could resolve international disputes before they resulted in war.  But in order for the League to work, all of the most powerful nations on Earth must participate in the organization’s mission.</a:t>
            </a:r>
            <a:endParaRPr lang="en-US" dirty="0">
              <a:solidFill>
                <a:schemeClr val="tx1"/>
              </a:solidFill>
            </a:endParaRPr>
          </a:p>
        </p:txBody>
      </p:sp>
      <p:sp>
        <p:nvSpPr>
          <p:cNvPr id="3" name="Title 2"/>
          <p:cNvSpPr>
            <a:spLocks noGrp="1"/>
          </p:cNvSpPr>
          <p:nvPr>
            <p:ph type="title"/>
          </p:nvPr>
        </p:nvSpPr>
        <p:spPr/>
        <p:txBody>
          <a:bodyPr/>
          <a:lstStyle/>
          <a:p>
            <a:r>
              <a:rPr lang="en-US" dirty="0" smtClean="0">
                <a:solidFill>
                  <a:schemeClr val="bg2"/>
                </a:solidFill>
              </a:rPr>
              <a:t>The League of nations</a:t>
            </a:r>
            <a:endParaRPr lang="en-US" dirty="0">
              <a:solidFill>
                <a:schemeClr val="bg2"/>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119811471"/>
      </p:ext>
    </p:extLst>
  </p:cSld>
  <p:clrMapOvr>
    <a:masterClrMapping/>
  </p:clrMapOvr>
  <mc:AlternateContent xmlns:mc="http://schemas.openxmlformats.org/markup-compatibility/2006" xmlns:p14="http://schemas.microsoft.com/office/powerpoint/2010/main">
    <mc:Choice Requires="p14">
      <p:transition spd="slow" p14:dur="2000" advTm="52159"/>
    </mc:Choice>
    <mc:Fallback xmlns="">
      <p:transition spd="slow" advTm="521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228600" y="1981200"/>
            <a:ext cx="4203022" cy="3810000"/>
          </a:xfrm>
        </p:spPr>
      </p:pic>
      <p:pic>
        <p:nvPicPr>
          <p:cNvPr id="5" name="Content Placeholder 4"/>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4572000" y="1981200"/>
            <a:ext cx="4292600" cy="3810000"/>
          </a:xfrm>
        </p:spPr>
      </p:pic>
      <p:sp>
        <p:nvSpPr>
          <p:cNvPr id="4" name="Title 3"/>
          <p:cNvSpPr>
            <a:spLocks noGrp="1"/>
          </p:cNvSpPr>
          <p:nvPr>
            <p:ph type="title"/>
          </p:nvPr>
        </p:nvSpPr>
        <p:spPr/>
        <p:txBody>
          <a:bodyPr/>
          <a:lstStyle/>
          <a:p>
            <a:r>
              <a:rPr lang="en-US" dirty="0" smtClean="0"/>
              <a:t>New Nations in Europe</a:t>
            </a:r>
            <a:endParaRPr lang="en-US"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540630002"/>
      </p:ext>
    </p:extLst>
  </p:cSld>
  <p:clrMapOvr>
    <a:masterClrMapping/>
  </p:clrMapOvr>
  <mc:AlternateContent xmlns:mc="http://schemas.openxmlformats.org/markup-compatibility/2006" xmlns:p14="http://schemas.microsoft.com/office/powerpoint/2010/main">
    <mc:Choice Requires="p14">
      <p:transition spd="slow" p14:dur="2000" advTm="61231"/>
    </mc:Choice>
    <mc:Fallback xmlns="">
      <p:transition spd="slow" advTm="612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a:xfrm>
            <a:off x="7162800" y="1905000"/>
            <a:ext cx="1828800" cy="4800600"/>
          </a:xfrm>
        </p:spPr>
        <p:txBody>
          <a:bodyPr>
            <a:normAutofit fontScale="92500" lnSpcReduction="10000"/>
          </a:bodyPr>
          <a:lstStyle/>
          <a:p>
            <a:endParaRPr lang="en-US" dirty="0" smtClean="0"/>
          </a:p>
          <a:p>
            <a:r>
              <a:rPr lang="en-US" sz="1200" dirty="0" smtClean="0"/>
              <a:t>FINLAND</a:t>
            </a:r>
          </a:p>
          <a:p>
            <a:endParaRPr lang="en-US" sz="1200" dirty="0" smtClean="0"/>
          </a:p>
          <a:p>
            <a:r>
              <a:rPr lang="en-US" sz="1200" dirty="0" smtClean="0"/>
              <a:t>ESTONIA</a:t>
            </a:r>
          </a:p>
          <a:p>
            <a:endParaRPr lang="en-US" sz="1200" dirty="0"/>
          </a:p>
          <a:p>
            <a:r>
              <a:rPr lang="en-US" sz="1200" dirty="0" smtClean="0"/>
              <a:t>LATVIA</a:t>
            </a:r>
          </a:p>
          <a:p>
            <a:endParaRPr lang="en-US" sz="1200" dirty="0"/>
          </a:p>
          <a:p>
            <a:r>
              <a:rPr lang="en-US" sz="1200" dirty="0" smtClean="0"/>
              <a:t>LITHUANIA</a:t>
            </a:r>
          </a:p>
          <a:p>
            <a:endParaRPr lang="en-US" sz="1200" dirty="0"/>
          </a:p>
          <a:p>
            <a:r>
              <a:rPr lang="en-US" sz="1200" dirty="0" smtClean="0"/>
              <a:t>POLAND</a:t>
            </a:r>
          </a:p>
          <a:p>
            <a:endParaRPr lang="en-US" sz="1200" dirty="0"/>
          </a:p>
          <a:p>
            <a:r>
              <a:rPr lang="en-US" sz="1200" dirty="0" smtClean="0"/>
              <a:t>CZECHOSLOVAKIA</a:t>
            </a:r>
          </a:p>
          <a:p>
            <a:endParaRPr lang="en-US" sz="1200" dirty="0"/>
          </a:p>
          <a:p>
            <a:r>
              <a:rPr lang="en-US" sz="1200" dirty="0" smtClean="0"/>
              <a:t>AUSTRIA</a:t>
            </a:r>
          </a:p>
          <a:p>
            <a:endParaRPr lang="en-US" sz="1200" dirty="0"/>
          </a:p>
          <a:p>
            <a:r>
              <a:rPr lang="en-US" sz="1200" dirty="0" smtClean="0"/>
              <a:t>HUNGARY</a:t>
            </a:r>
          </a:p>
          <a:p>
            <a:endParaRPr lang="en-US" sz="1200" dirty="0"/>
          </a:p>
          <a:p>
            <a:r>
              <a:rPr lang="en-US" sz="1200" dirty="0" smtClean="0"/>
              <a:t>YUGOSLAVIA</a:t>
            </a:r>
          </a:p>
          <a:p>
            <a:endParaRPr lang="en-US" sz="1200" dirty="0"/>
          </a:p>
          <a:p>
            <a:r>
              <a:rPr lang="en-US" sz="1200" dirty="0" smtClean="0"/>
              <a:t>TURKEY (FORMER OTTOMAN EMPIRE)</a:t>
            </a:r>
          </a:p>
          <a:p>
            <a:endParaRPr lang="en-US" sz="1200" dirty="0"/>
          </a:p>
          <a:p>
            <a:r>
              <a:rPr lang="en-US" sz="1200" dirty="0" smtClean="0"/>
              <a:t>THE SOVIET UNION (FORMERLY RUSSIA)</a:t>
            </a:r>
            <a:endParaRPr lang="en-US" sz="1200" dirty="0"/>
          </a:p>
        </p:txBody>
      </p:sp>
      <p:sp>
        <p:nvSpPr>
          <p:cNvPr id="5" name="Title 4"/>
          <p:cNvSpPr>
            <a:spLocks noGrp="1"/>
          </p:cNvSpPr>
          <p:nvPr>
            <p:ph type="title"/>
          </p:nvPr>
        </p:nvSpPr>
        <p:spPr>
          <a:xfrm>
            <a:off x="7162800" y="460248"/>
            <a:ext cx="1676400" cy="1292352"/>
          </a:xfrm>
        </p:spPr>
        <p:txBody>
          <a:bodyPr/>
          <a:lstStyle/>
          <a:p>
            <a:r>
              <a:rPr lang="en-US" dirty="0" smtClean="0">
                <a:solidFill>
                  <a:schemeClr val="tx1"/>
                </a:solidFill>
              </a:rPr>
              <a:t>New European Nations, 1918</a:t>
            </a:r>
            <a:endParaRPr lang="en-US" dirty="0">
              <a:solidFill>
                <a:schemeClr val="tx1"/>
              </a:solidFill>
            </a:endParaRPr>
          </a:p>
        </p:txBody>
      </p:sp>
      <p:pic>
        <p:nvPicPr>
          <p:cNvPr id="10" name="Picture Placeholder 9"/>
          <p:cNvPicPr>
            <a:picLocks noGrp="1" noChangeAspect="1"/>
          </p:cNvPicPr>
          <p:nvPr>
            <p:ph type="pic" idx="1"/>
          </p:nvPr>
        </p:nvPicPr>
        <p:blipFill>
          <a:blip r:embed="rId4">
            <a:extLst>
              <a:ext uri="{28A0092B-C50C-407E-A947-70E740481C1C}">
                <a14:useLocalDpi xmlns:a14="http://schemas.microsoft.com/office/drawing/2010/main" val="0"/>
              </a:ext>
            </a:extLst>
          </a:blip>
          <a:srcRect t="68" b="68"/>
          <a:stretch>
            <a:fillRect/>
          </a:stretch>
        </p:blipFill>
        <p:spPr>
          <a:xfrm>
            <a:off x="152400" y="304800"/>
            <a:ext cx="6705600" cy="5943600"/>
          </a:xfr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203253557"/>
      </p:ext>
    </p:extLst>
  </p:cSld>
  <p:clrMapOvr>
    <a:masterClrMapping/>
  </p:clrMapOvr>
  <mc:AlternateContent xmlns:mc="http://schemas.openxmlformats.org/markup-compatibility/2006" xmlns:p14="http://schemas.microsoft.com/office/powerpoint/2010/main">
    <mc:Choice Requires="p14">
      <p:transition spd="slow" p14:dur="2000" advTm="49104"/>
    </mc:Choice>
    <mc:Fallback xmlns="">
      <p:transition spd="slow" advTm="491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Austria-Hungary</a:t>
            </a:r>
            <a:endParaRPr lang="en-US" dirty="0"/>
          </a:p>
        </p:txBody>
      </p:sp>
      <p:pic>
        <p:nvPicPr>
          <p:cNvPr id="10" name="Content Placeholder 9"/>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57200" y="2859882"/>
            <a:ext cx="4040188" cy="2844798"/>
          </a:xfrm>
        </p:spPr>
      </p:pic>
      <p:sp>
        <p:nvSpPr>
          <p:cNvPr id="8" name="Text Placeholder 7"/>
          <p:cNvSpPr>
            <a:spLocks noGrp="1"/>
          </p:cNvSpPr>
          <p:nvPr>
            <p:ph type="body" sz="quarter" idx="3"/>
          </p:nvPr>
        </p:nvSpPr>
        <p:spPr/>
        <p:txBody>
          <a:bodyPr/>
          <a:lstStyle/>
          <a:p>
            <a:r>
              <a:rPr lang="en-US" dirty="0" smtClean="0"/>
              <a:t>The Ottoman Empire</a:t>
            </a:r>
            <a:endParaRPr lang="en-US" dirty="0"/>
          </a:p>
        </p:txBody>
      </p:sp>
      <p:pic>
        <p:nvPicPr>
          <p:cNvPr id="11" name="Content Placeholder 10"/>
          <p:cNvPicPr>
            <a:picLocks noGrp="1" noChangeAspect="1"/>
          </p:cNvPicPr>
          <p:nvPr>
            <p:ph sz="quarter" idx="4"/>
          </p:nvPr>
        </p:nvPicPr>
        <p:blipFill>
          <a:blip r:embed="rId5">
            <a:extLst>
              <a:ext uri="{28A0092B-C50C-407E-A947-70E740481C1C}">
                <a14:useLocalDpi xmlns:a14="http://schemas.microsoft.com/office/drawing/2010/main" val="0"/>
              </a:ext>
            </a:extLst>
          </a:blip>
          <a:stretch>
            <a:fillRect/>
          </a:stretch>
        </p:blipFill>
        <p:spPr>
          <a:xfrm>
            <a:off x="4800600" y="2667000"/>
            <a:ext cx="3813175" cy="3168401"/>
          </a:xfrm>
        </p:spPr>
      </p:pic>
      <p:sp>
        <p:nvSpPr>
          <p:cNvPr id="5" name="Title 4"/>
          <p:cNvSpPr>
            <a:spLocks noGrp="1"/>
          </p:cNvSpPr>
          <p:nvPr>
            <p:ph type="title"/>
          </p:nvPr>
        </p:nvSpPr>
        <p:spPr/>
        <p:txBody>
          <a:bodyPr/>
          <a:lstStyle/>
          <a:p>
            <a:r>
              <a:rPr lang="en-US" dirty="0" smtClean="0"/>
              <a:t>Nations destroyed by WW I</a:t>
            </a:r>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466586039"/>
      </p:ext>
    </p:extLst>
  </p:cSld>
  <p:clrMapOvr>
    <a:masterClrMapping/>
  </p:clrMapOvr>
  <mc:AlternateContent xmlns:mc="http://schemas.openxmlformats.org/markup-compatibility/2006" xmlns:p14="http://schemas.microsoft.com/office/powerpoint/2010/main">
    <mc:Choice Requires="p14">
      <p:transition spd="slow" p14:dur="2000" advTm="44020"/>
    </mc:Choice>
    <mc:Fallback xmlns="">
      <p:transition spd="slow" advTm="440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idx="1"/>
          </p:nvPr>
        </p:nvPicPr>
        <p:blipFill>
          <a:blip r:embed="rId4">
            <a:extLst>
              <a:ext uri="{28A0092B-C50C-407E-A947-70E740481C1C}">
                <a14:useLocalDpi xmlns:a14="http://schemas.microsoft.com/office/drawing/2010/main" val="0"/>
              </a:ext>
            </a:extLst>
          </a:blip>
          <a:srcRect t="11438" b="11438"/>
          <a:stretch>
            <a:fillRect/>
          </a:stretch>
        </p:blipFill>
        <p:spPr/>
      </p:pic>
      <p:sp>
        <p:nvSpPr>
          <p:cNvPr id="6" name="Text Placeholder 5"/>
          <p:cNvSpPr>
            <a:spLocks noGrp="1"/>
          </p:cNvSpPr>
          <p:nvPr>
            <p:ph type="body" sz="half" idx="2"/>
          </p:nvPr>
        </p:nvSpPr>
        <p:spPr>
          <a:xfrm>
            <a:off x="7162800" y="1752600"/>
            <a:ext cx="1676400" cy="4724400"/>
          </a:xfrm>
        </p:spPr>
        <p:txBody>
          <a:bodyPr>
            <a:normAutofit fontScale="92500" lnSpcReduction="20000"/>
          </a:bodyPr>
          <a:lstStyle/>
          <a:p>
            <a:r>
              <a:rPr lang="en-US" dirty="0" smtClean="0"/>
              <a:t>After World War I came to an end, Woodrow Wilson sought to create a lasting peace in Europe.  Many of his beliefs about the peace process were idealistic – they might work in an ideal world, but they were not very realistic for European nations following the “The Great War.”  Germany liked the plan – which would have treated their nation relatively fairly.  But the Big Four Powers wanted revenge, and they blamed Germany for starting the war.  </a:t>
            </a:r>
            <a:endParaRPr lang="en-US" dirty="0"/>
          </a:p>
        </p:txBody>
      </p:sp>
      <p:sp>
        <p:nvSpPr>
          <p:cNvPr id="4" name="Title 3"/>
          <p:cNvSpPr>
            <a:spLocks noGrp="1"/>
          </p:cNvSpPr>
          <p:nvPr>
            <p:ph type="title"/>
          </p:nvPr>
        </p:nvSpPr>
        <p:spPr>
          <a:xfrm>
            <a:off x="7162800" y="460248"/>
            <a:ext cx="1676400" cy="1292352"/>
          </a:xfrm>
        </p:spPr>
        <p:txBody>
          <a:bodyPr/>
          <a:lstStyle/>
          <a:p>
            <a:r>
              <a:rPr lang="en-US" sz="1800" dirty="0" smtClean="0"/>
              <a:t>Woodrow Wilson’s Fourteen Point Plan</a:t>
            </a:r>
            <a:endParaRPr lang="en-US" sz="1800"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197008085"/>
      </p:ext>
    </p:extLst>
  </p:cSld>
  <p:clrMapOvr>
    <a:masterClrMapping/>
  </p:clrMapOvr>
  <mc:AlternateContent xmlns:mc="http://schemas.openxmlformats.org/markup-compatibility/2006" xmlns:p14="http://schemas.microsoft.com/office/powerpoint/2010/main">
    <mc:Choice Requires="p14">
      <p:transition spd="slow" p14:dur="2000" advTm="52110"/>
    </mc:Choice>
    <mc:Fallback xmlns="">
      <p:transition spd="slow" advTm="521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85800" y="1905000"/>
            <a:ext cx="3460384" cy="4272079"/>
          </a:xfrm>
        </p:spPr>
      </p:pic>
      <p:sp>
        <p:nvSpPr>
          <p:cNvPr id="9" name="Content Placeholder 8"/>
          <p:cNvSpPr>
            <a:spLocks noGrp="1"/>
          </p:cNvSpPr>
          <p:nvPr>
            <p:ph sz="half" idx="2"/>
          </p:nvPr>
        </p:nvSpPr>
        <p:spPr/>
        <p:txBody>
          <a:bodyPr>
            <a:normAutofit fontScale="92500" lnSpcReduction="10000"/>
          </a:bodyPr>
          <a:lstStyle/>
          <a:p>
            <a:pPr marL="45720" indent="0">
              <a:buNone/>
            </a:pPr>
            <a:r>
              <a:rPr lang="en-US" dirty="0" smtClean="0"/>
              <a:t>Fearing that the United States would lose its sovereignty if it entered into a “World Government” like the League of Nations, Henry Cabot Lodge argued that the United States should not ratify the Treaty of Versailles or join the League of Nations. </a:t>
            </a:r>
            <a:endParaRPr lang="en-US" dirty="0"/>
          </a:p>
        </p:txBody>
      </p:sp>
      <p:sp>
        <p:nvSpPr>
          <p:cNvPr id="7" name="Title 6"/>
          <p:cNvSpPr>
            <a:spLocks noGrp="1"/>
          </p:cNvSpPr>
          <p:nvPr>
            <p:ph type="title"/>
          </p:nvPr>
        </p:nvSpPr>
        <p:spPr/>
        <p:txBody>
          <a:bodyPr/>
          <a:lstStyle/>
          <a:p>
            <a:r>
              <a:rPr lang="en-US" dirty="0" smtClean="0"/>
              <a:t>Senator Henry Cabot Lodge</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89534723"/>
      </p:ext>
    </p:extLst>
  </p:cSld>
  <p:clrMapOvr>
    <a:masterClrMapping/>
  </p:clrMapOvr>
  <mc:AlternateContent xmlns:mc="http://schemas.openxmlformats.org/markup-compatibility/2006" xmlns:p14="http://schemas.microsoft.com/office/powerpoint/2010/main">
    <mc:Choice Requires="p14">
      <p:transition spd="slow" p14:dur="2000" advTm="62810"/>
    </mc:Choice>
    <mc:Fallback xmlns="">
      <p:transition spd="slow" advTm="628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381000" y="1966912"/>
            <a:ext cx="4097450" cy="3824287"/>
          </a:xfrm>
        </p:spPr>
      </p:pic>
      <p:sp>
        <p:nvSpPr>
          <p:cNvPr id="3" name="Content Placeholder 2"/>
          <p:cNvSpPr>
            <a:spLocks noGrp="1"/>
          </p:cNvSpPr>
          <p:nvPr>
            <p:ph sz="half" idx="2"/>
          </p:nvPr>
        </p:nvSpPr>
        <p:spPr/>
        <p:txBody>
          <a:bodyPr>
            <a:normAutofit fontScale="85000" lnSpcReduction="20000"/>
          </a:bodyPr>
          <a:lstStyle/>
          <a:p>
            <a:pPr marL="45720" indent="0">
              <a:buNone/>
            </a:pPr>
            <a:r>
              <a:rPr lang="en-US" dirty="0" smtClean="0"/>
              <a:t>Americans who favored the Treaty of Versailles and participation in the League of Nations ridiculed Henry Cabot Lodge for his views on the League.  What he saw a fearful international government which might usurp power from the United States and take away our sovereignty, many saw simply as a peacekeeping organization.</a:t>
            </a:r>
            <a:endParaRPr lang="en-US" dirty="0"/>
          </a:p>
        </p:txBody>
      </p:sp>
      <p:sp>
        <p:nvSpPr>
          <p:cNvPr id="4" name="Title 3"/>
          <p:cNvSpPr>
            <a:spLocks noGrp="1"/>
          </p:cNvSpPr>
          <p:nvPr>
            <p:ph type="title"/>
          </p:nvPr>
        </p:nvSpPr>
        <p:spPr/>
        <p:txBody>
          <a:bodyPr/>
          <a:lstStyle/>
          <a:p>
            <a:r>
              <a:rPr lang="en-US" dirty="0" smtClean="0"/>
              <a:t>Henry Cabot Lodge</a:t>
            </a:r>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8464233"/>
      </p:ext>
    </p:extLst>
  </p:cSld>
  <p:clrMapOvr>
    <a:masterClrMapping/>
  </p:clrMapOvr>
  <mc:AlternateContent xmlns:mc="http://schemas.openxmlformats.org/markup-compatibility/2006" xmlns:p14="http://schemas.microsoft.com/office/powerpoint/2010/main">
    <mc:Choice Requires="p14">
      <p:transition spd="slow" p14:dur="2000" advTm="65809"/>
    </mc:Choice>
    <mc:Fallback xmlns="">
      <p:transition spd="slow" advTm="658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381000" y="1905000"/>
            <a:ext cx="4129950" cy="4102417"/>
          </a:xfrm>
        </p:spPr>
      </p:pic>
      <p:sp>
        <p:nvSpPr>
          <p:cNvPr id="3" name="Content Placeholder 2"/>
          <p:cNvSpPr>
            <a:spLocks noGrp="1"/>
          </p:cNvSpPr>
          <p:nvPr>
            <p:ph sz="half" idx="2"/>
          </p:nvPr>
        </p:nvSpPr>
        <p:spPr>
          <a:xfrm>
            <a:off x="4648200" y="1981200"/>
            <a:ext cx="4038600" cy="4145280"/>
          </a:xfrm>
        </p:spPr>
        <p:txBody>
          <a:bodyPr>
            <a:normAutofit fontScale="92500" lnSpcReduction="20000"/>
          </a:bodyPr>
          <a:lstStyle/>
          <a:p>
            <a:pPr marL="45720" indent="0">
              <a:buNone/>
            </a:pPr>
            <a:r>
              <a:rPr lang="en-US" dirty="0" smtClean="0"/>
              <a:t>Other Americans, however, saw Lodge’s point, conceding that the United States foreign policy choices and ability to make its own decisions regarding military preparedness might be restricted by foreign powers like England, Japan, Germany, or Russia.</a:t>
            </a:r>
            <a:endParaRPr lang="en-US" dirty="0"/>
          </a:p>
        </p:txBody>
      </p:sp>
      <p:sp>
        <p:nvSpPr>
          <p:cNvPr id="4" name="Title 3"/>
          <p:cNvSpPr>
            <a:spLocks noGrp="1"/>
          </p:cNvSpPr>
          <p:nvPr>
            <p:ph type="title"/>
          </p:nvPr>
        </p:nvSpPr>
        <p:spPr/>
        <p:txBody>
          <a:bodyPr/>
          <a:lstStyle/>
          <a:p>
            <a:r>
              <a:rPr lang="en-US" dirty="0" smtClean="0"/>
              <a:t>Henry Cabot Lodge and THE League of Nations</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835929844"/>
      </p:ext>
    </p:extLst>
  </p:cSld>
  <p:clrMapOvr>
    <a:masterClrMapping/>
  </p:clrMapOvr>
  <mc:AlternateContent xmlns:mc="http://schemas.openxmlformats.org/markup-compatibility/2006" xmlns:p14="http://schemas.microsoft.com/office/powerpoint/2010/main">
    <mc:Choice Requires="p14">
      <p:transition spd="slow" p14:dur="2000" advTm="44547"/>
    </mc:Choice>
    <mc:Fallback xmlns="">
      <p:transition spd="slow" advTm="445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85800" y="1710266"/>
            <a:ext cx="3549704" cy="4385734"/>
          </a:xfrm>
        </p:spPr>
      </p:pic>
      <p:sp>
        <p:nvSpPr>
          <p:cNvPr id="3" name="Content Placeholder 2"/>
          <p:cNvSpPr>
            <a:spLocks noGrp="1"/>
          </p:cNvSpPr>
          <p:nvPr>
            <p:ph sz="half" idx="2"/>
          </p:nvPr>
        </p:nvSpPr>
        <p:spPr>
          <a:xfrm>
            <a:off x="4572000" y="1828800"/>
            <a:ext cx="4038600" cy="4407408"/>
          </a:xfrm>
        </p:spPr>
        <p:txBody>
          <a:bodyPr>
            <a:normAutofit fontScale="62500" lnSpcReduction="20000"/>
          </a:bodyPr>
          <a:lstStyle/>
          <a:p>
            <a:pPr marL="45720" indent="0">
              <a:buNone/>
            </a:pPr>
            <a:r>
              <a:rPr lang="en-US" dirty="0" smtClean="0"/>
              <a:t>While on a speaking tour throughout America in support of the Treaty of Versailles in 1919, President Woodrow Wilson collapsed from a devastating stroke.  He would never fully recover, and many historians believe the Presidency was virtually controlled by his wife, Edith Wilson.  For the last 17 months of his Presidency, Wilson was too enfeebled to rise from bed, and could barely scrawl his own name.  His beloved Treaty of Versailles was never ratified by the United States Senate, and the US never joined the League of Nations. </a:t>
            </a:r>
            <a:endParaRPr lang="en-US" dirty="0"/>
          </a:p>
        </p:txBody>
      </p:sp>
      <p:sp>
        <p:nvSpPr>
          <p:cNvPr id="4" name="Title 3"/>
          <p:cNvSpPr>
            <a:spLocks noGrp="1"/>
          </p:cNvSpPr>
          <p:nvPr>
            <p:ph type="title"/>
          </p:nvPr>
        </p:nvSpPr>
        <p:spPr/>
        <p:txBody>
          <a:bodyPr/>
          <a:lstStyle/>
          <a:p>
            <a:r>
              <a:rPr lang="en-US" dirty="0" smtClean="0"/>
              <a:t>Woodrow Wilson’s Stroke: Pueblo, Co, 1919</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707801169"/>
      </p:ext>
    </p:extLst>
  </p:cSld>
  <p:clrMapOvr>
    <a:masterClrMapping/>
  </p:clrMapOvr>
  <mc:AlternateContent xmlns:mc="http://schemas.openxmlformats.org/markup-compatibility/2006" xmlns:p14="http://schemas.microsoft.com/office/powerpoint/2010/main">
    <mc:Choice Requires="p14">
      <p:transition spd="slow" p14:dur="2000" advTm="106392"/>
    </mc:Choice>
    <mc:Fallback xmlns="">
      <p:transition spd="slow" advTm="1063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475930" y="1719263"/>
            <a:ext cx="6217540" cy="4406900"/>
          </a:xfrm>
        </p:spPr>
      </p:pic>
      <p:sp>
        <p:nvSpPr>
          <p:cNvPr id="5" name="Title 4"/>
          <p:cNvSpPr>
            <a:spLocks noGrp="1"/>
          </p:cNvSpPr>
          <p:nvPr>
            <p:ph type="title"/>
          </p:nvPr>
        </p:nvSpPr>
        <p:spPr/>
        <p:txBody>
          <a:bodyPr/>
          <a:lstStyle/>
          <a:p>
            <a:r>
              <a:rPr lang="en-US" dirty="0" smtClean="0"/>
              <a:t>The United States never joined the League of nations.</a:t>
            </a:r>
            <a:endParaRPr lang="en-US"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16831945"/>
      </p:ext>
    </p:extLst>
  </p:cSld>
  <p:clrMapOvr>
    <a:masterClrMapping/>
  </p:clrMapOvr>
  <mc:AlternateContent xmlns:mc="http://schemas.openxmlformats.org/markup-compatibility/2006" xmlns:p14="http://schemas.microsoft.com/office/powerpoint/2010/main">
    <mc:Choice Requires="p14">
      <p:transition spd="slow" p14:dur="2000" advTm="50574"/>
    </mc:Choice>
    <mc:Fallback xmlns="">
      <p:transition spd="slow" advTm="505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a:xfrm>
            <a:off x="7162800" y="1752600"/>
            <a:ext cx="1676400" cy="4495800"/>
          </a:xfrm>
        </p:spPr>
        <p:txBody>
          <a:bodyPr>
            <a:normAutofit fontScale="92500" lnSpcReduction="10000"/>
          </a:bodyPr>
          <a:lstStyle/>
          <a:p>
            <a:r>
              <a:rPr lang="en-US" dirty="0"/>
              <a:t>Since the United States never joined the League, it was too </a:t>
            </a:r>
            <a:r>
              <a:rPr lang="en-US" dirty="0" smtClean="0"/>
              <a:t>weak to be effective as an international peacekeeping organization.  The political cartoon to the left shows how many people thought of the League of Nations – it was too weak to carry out its own dictates, and too punch less to prevent international disputes from becoming wars.</a:t>
            </a:r>
            <a:endParaRPr lang="en-US" dirty="0"/>
          </a:p>
        </p:txBody>
      </p:sp>
      <p:sp>
        <p:nvSpPr>
          <p:cNvPr id="3" name="Title 2"/>
          <p:cNvSpPr>
            <a:spLocks noGrp="1"/>
          </p:cNvSpPr>
          <p:nvPr>
            <p:ph type="title"/>
          </p:nvPr>
        </p:nvSpPr>
        <p:spPr>
          <a:xfrm>
            <a:off x="7162800" y="460248"/>
            <a:ext cx="1676400" cy="987552"/>
          </a:xfrm>
        </p:spPr>
        <p:txBody>
          <a:bodyPr/>
          <a:lstStyle/>
          <a:p>
            <a:r>
              <a:rPr lang="en-US" dirty="0" smtClean="0">
                <a:solidFill>
                  <a:schemeClr val="tx1"/>
                </a:solidFill>
              </a:rPr>
              <a:t>The Weak League of Nations</a:t>
            </a:r>
            <a:endParaRPr lang="en-US" dirty="0">
              <a:solidFill>
                <a:schemeClr val="tx1"/>
              </a:solidFill>
            </a:endParaRPr>
          </a:p>
        </p:txBody>
      </p:sp>
      <p:pic>
        <p:nvPicPr>
          <p:cNvPr id="7" name="Picture Placeholder 6"/>
          <p:cNvPicPr>
            <a:picLocks noGrp="1" noChangeAspect="1"/>
          </p:cNvPicPr>
          <p:nvPr>
            <p:ph type="pic" idx="1"/>
          </p:nvPr>
        </p:nvPicPr>
        <p:blipFill>
          <a:blip r:embed="rId4">
            <a:extLst>
              <a:ext uri="{28A0092B-C50C-407E-A947-70E740481C1C}">
                <a14:useLocalDpi xmlns:a14="http://schemas.microsoft.com/office/drawing/2010/main" val="0"/>
              </a:ext>
            </a:extLst>
          </a:blip>
          <a:srcRect t="5635" b="5635"/>
          <a:stretch>
            <a:fillRect/>
          </a:stretch>
        </p:blipFill>
        <p:spPr>
          <a:xfrm>
            <a:off x="457200" y="152400"/>
            <a:ext cx="5867400" cy="6553200"/>
          </a:xfrm>
        </p:spPr>
      </p:pic>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127262108"/>
      </p:ext>
    </p:extLst>
  </p:cSld>
  <p:clrMapOvr>
    <a:masterClrMapping/>
  </p:clrMapOvr>
  <mc:AlternateContent xmlns:mc="http://schemas.openxmlformats.org/markup-compatibility/2006" xmlns:p14="http://schemas.microsoft.com/office/powerpoint/2010/main">
    <mc:Choice Requires="p14">
      <p:transition spd="slow" p14:dur="2000" advTm="107396"/>
    </mc:Choice>
    <mc:Fallback xmlns="">
      <p:transition spd="slow" advTm="1073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p:txBody>
          <a:bodyPr>
            <a:normAutofit fontScale="70000" lnSpcReduction="20000"/>
          </a:bodyPr>
          <a:lstStyle/>
          <a:p>
            <a:pPr marL="45720" indent="0">
              <a:buNone/>
            </a:pPr>
            <a:r>
              <a:rPr lang="en-US" dirty="0" smtClean="0"/>
              <a:t>Astonishingly, more Americans died during the winter of 1918-1919 of Influenza than had died during World War I.  Worldwide, it is estimated that the flu epidemic killed close to 40 Million – twice as many as those who died during the ghastly conflict between 1914 – 1918.  Helpless to stop the spread of the Flu, Americans shut down schools, major public events were cancelled, and undertakers could not keep up with the demand for coffins and gravestones as families buried loved ones.</a:t>
            </a:r>
            <a:endParaRPr lang="en-US" dirty="0"/>
          </a:p>
        </p:txBody>
      </p:sp>
      <p:pic>
        <p:nvPicPr>
          <p:cNvPr id="8" name="Content Placeholder 7"/>
          <p:cNvPicPr>
            <a:picLocks noGrp="1" noChangeAspect="1"/>
          </p:cNvPicPr>
          <p:nvPr>
            <p:ph sz="half" idx="2"/>
          </p:nvPr>
        </p:nvPicPr>
        <p:blipFill>
          <a:blip r:embed="rId4">
            <a:extLst>
              <a:ext uri="{BEBA8EAE-BF5A-486C-A8C5-ECC9F3942E4B}">
                <a14:imgProps xmlns:a14="http://schemas.microsoft.com/office/drawing/2010/main">
                  <a14:imgLayer r:embed="rId5">
                    <a14:imgEffect>
                      <a14:artisticPaintStrokes/>
                    </a14:imgEffect>
                  </a14:imgLayer>
                </a14:imgProps>
              </a:ext>
              <a:ext uri="{28A0092B-C50C-407E-A947-70E740481C1C}">
                <a14:useLocalDpi xmlns:a14="http://schemas.microsoft.com/office/drawing/2010/main" val="0"/>
              </a:ext>
            </a:extLst>
          </a:blip>
          <a:stretch>
            <a:fillRect/>
          </a:stretch>
        </p:blipFill>
        <p:spPr>
          <a:xfrm>
            <a:off x="5053584" y="1728153"/>
            <a:ext cx="3227832" cy="4389120"/>
          </a:xfrm>
        </p:spPr>
      </p:pic>
      <p:sp>
        <p:nvSpPr>
          <p:cNvPr id="5" name="Title 4"/>
          <p:cNvSpPr>
            <a:spLocks noGrp="1"/>
          </p:cNvSpPr>
          <p:nvPr>
            <p:ph type="title"/>
          </p:nvPr>
        </p:nvSpPr>
        <p:spPr/>
        <p:txBody>
          <a:bodyPr/>
          <a:lstStyle/>
          <a:p>
            <a:r>
              <a:rPr lang="en-US" dirty="0" smtClean="0">
                <a:solidFill>
                  <a:schemeClr val="accent1">
                    <a:lumMod val="60000"/>
                    <a:lumOff val="40000"/>
                  </a:schemeClr>
                </a:solidFill>
              </a:rPr>
              <a:t>The Spanish Flu of 1918-1919</a:t>
            </a:r>
            <a:endParaRPr lang="en-US" dirty="0">
              <a:solidFill>
                <a:schemeClr val="accent1">
                  <a:lumMod val="60000"/>
                  <a:lumOff val="40000"/>
                </a:schemeClr>
              </a:solidFill>
            </a:endParaRPr>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14991227"/>
      </p:ext>
    </p:extLst>
  </p:cSld>
  <p:clrMapOvr>
    <a:masterClrMapping/>
  </p:clrMapOvr>
  <mc:AlternateContent xmlns:mc="http://schemas.openxmlformats.org/markup-compatibility/2006" xmlns:p14="http://schemas.microsoft.com/office/powerpoint/2010/main">
    <mc:Choice Requires="p14">
      <p:transition spd="slow" p14:dur="2000" advTm="124652"/>
    </mc:Choice>
    <mc:Fallback xmlns="">
      <p:transition spd="slow" advTm="1246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098612" y="1719263"/>
            <a:ext cx="3137775" cy="4406900"/>
          </a:xfrm>
        </p:spPr>
      </p:pic>
      <p:sp>
        <p:nvSpPr>
          <p:cNvPr id="4" name="Title 3"/>
          <p:cNvSpPr>
            <a:spLocks noGrp="1"/>
          </p:cNvSpPr>
          <p:nvPr>
            <p:ph type="title"/>
          </p:nvPr>
        </p:nvSpPr>
        <p:spPr/>
        <p:txBody>
          <a:bodyPr/>
          <a:lstStyle/>
          <a:p>
            <a:r>
              <a:rPr lang="en-US" dirty="0" smtClean="0"/>
              <a:t>The Red Scare of the 1920s</a:t>
            </a:r>
            <a:endParaRPr lang="en-US" dirty="0"/>
          </a:p>
        </p:txBody>
      </p:sp>
      <p:pic>
        <p:nvPicPr>
          <p:cNvPr id="11" name="Content Placeholder 10"/>
          <p:cNvPicPr>
            <a:picLocks noGrp="1" noChangeAspect="1"/>
          </p:cNvPicPr>
          <p:nvPr>
            <p:ph sz="half" idx="1"/>
          </p:nvPr>
        </p:nvPicPr>
        <p:blipFill>
          <a:blip r:embed="rId5">
            <a:extLst>
              <a:ext uri="{28A0092B-C50C-407E-A947-70E740481C1C}">
                <a14:useLocalDpi xmlns:a14="http://schemas.microsoft.com/office/drawing/2010/main" val="0"/>
              </a:ext>
            </a:extLst>
          </a:blip>
          <a:stretch>
            <a:fillRect/>
          </a:stretch>
        </p:blipFill>
        <p:spPr>
          <a:xfrm>
            <a:off x="919469" y="1752600"/>
            <a:ext cx="3119131" cy="4347289"/>
          </a:xfr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958218457"/>
      </p:ext>
    </p:extLst>
  </p:cSld>
  <p:clrMapOvr>
    <a:masterClrMapping/>
  </p:clrMapOvr>
  <mc:AlternateContent xmlns:mc="http://schemas.openxmlformats.org/markup-compatibility/2006" xmlns:p14="http://schemas.microsoft.com/office/powerpoint/2010/main">
    <mc:Choice Requires="p14">
      <p:transition spd="slow" p14:dur="2000" advTm="92228"/>
    </mc:Choice>
    <mc:Fallback xmlns="">
      <p:transition spd="slow" advTm="922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5">
            <a:extLst>
              <a:ext uri="{28A0092B-C50C-407E-A947-70E740481C1C}">
                <a14:useLocalDpi xmlns:a14="http://schemas.microsoft.com/office/drawing/2010/main" val="0"/>
              </a:ext>
            </a:extLst>
          </a:blip>
          <a:srcRect l="11557" r="11557"/>
          <a:stretch>
            <a:fillRect/>
          </a:stretch>
        </p:blipFill>
        <p:spPr/>
      </p:pic>
      <p:sp>
        <p:nvSpPr>
          <p:cNvPr id="7" name="Text Placeholder 6"/>
          <p:cNvSpPr>
            <a:spLocks noGrp="1"/>
          </p:cNvSpPr>
          <p:nvPr>
            <p:ph type="body" sz="half" idx="2"/>
          </p:nvPr>
        </p:nvSpPr>
        <p:spPr>
          <a:xfrm>
            <a:off x="7162800" y="1600200"/>
            <a:ext cx="1676400" cy="4724400"/>
          </a:xfrm>
        </p:spPr>
        <p:txBody>
          <a:bodyPr>
            <a:normAutofit fontScale="92500" lnSpcReduction="10000"/>
          </a:bodyPr>
          <a:lstStyle/>
          <a:p>
            <a:r>
              <a:rPr lang="en-US" dirty="0" smtClean="0"/>
              <a:t>During the Palmer Raids of the early 1920s, the Attorney General of the United States invaded the homes and offices of anyone he viewed as a “Radical” – Socialists, Communists, Anarchists, and anyone else who, in his opinion,  threatened American democracy.  Many thousands of immigrants and labor union leaders were arrested or deported. </a:t>
            </a:r>
            <a:endParaRPr lang="en-US" dirty="0"/>
          </a:p>
        </p:txBody>
      </p:sp>
      <p:sp>
        <p:nvSpPr>
          <p:cNvPr id="5" name="Title 4"/>
          <p:cNvSpPr>
            <a:spLocks noGrp="1"/>
          </p:cNvSpPr>
          <p:nvPr>
            <p:ph type="title"/>
          </p:nvPr>
        </p:nvSpPr>
        <p:spPr>
          <a:xfrm>
            <a:off x="7162800" y="460248"/>
            <a:ext cx="1676400" cy="1063752"/>
          </a:xfrm>
        </p:spPr>
        <p:txBody>
          <a:bodyPr/>
          <a:lstStyle/>
          <a:p>
            <a:r>
              <a:rPr lang="en-US" sz="1600" dirty="0" smtClean="0">
                <a:solidFill>
                  <a:schemeClr val="tx1"/>
                </a:solidFill>
              </a:rPr>
              <a:t>A. Mitchell Palmer and the Palmer Raids</a:t>
            </a:r>
            <a:endParaRPr lang="en-US" sz="1600" dirty="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85343140"/>
      </p:ext>
    </p:extLst>
  </p:cSld>
  <p:clrMapOvr>
    <a:masterClrMapping/>
  </p:clrMapOvr>
  <mc:AlternateContent xmlns:mc="http://schemas.openxmlformats.org/markup-compatibility/2006" xmlns:p14="http://schemas.microsoft.com/office/powerpoint/2010/main">
    <mc:Choice Requires="p14">
      <p:transition spd="slow" p14:dur="2000" advTm="139341"/>
    </mc:Choice>
    <mc:Fallback xmlns="">
      <p:transition spd="slow" advTm="1393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09600" y="1199685"/>
            <a:ext cx="5867400" cy="4063343"/>
          </a:xfrm>
        </p:spPr>
      </p:pic>
      <p:sp>
        <p:nvSpPr>
          <p:cNvPr id="9" name="Text Placeholder 8"/>
          <p:cNvSpPr>
            <a:spLocks noGrp="1"/>
          </p:cNvSpPr>
          <p:nvPr>
            <p:ph type="body" sz="half" idx="2"/>
          </p:nvPr>
        </p:nvSpPr>
        <p:spPr>
          <a:xfrm>
            <a:off x="7086600" y="1828800"/>
            <a:ext cx="1673352" cy="4572000"/>
          </a:xfrm>
        </p:spPr>
        <p:txBody>
          <a:bodyPr>
            <a:normAutofit fontScale="92500" lnSpcReduction="10000"/>
          </a:bodyPr>
          <a:lstStyle/>
          <a:p>
            <a:r>
              <a:rPr lang="en-US" dirty="0" smtClean="0">
                <a:solidFill>
                  <a:schemeClr val="accent6">
                    <a:lumMod val="50000"/>
                  </a:schemeClr>
                </a:solidFill>
              </a:rPr>
              <a:t>Had the Austro-Hungarian Empire known that tiny Serbia had a secret defensive treaty with Russia, a major European Power, they may not have been so harsh in their demands of Serbia after the assassination of Archduke Franz Ferdinand. When Austria-Hungary committed itself to war against Serbia, they started a process much larger than they realized – and “The Great War” resulted. </a:t>
            </a:r>
            <a:endParaRPr lang="en-US" dirty="0">
              <a:solidFill>
                <a:schemeClr val="accent6">
                  <a:lumMod val="50000"/>
                </a:schemeClr>
              </a:solidFill>
            </a:endParaRPr>
          </a:p>
        </p:txBody>
      </p:sp>
      <p:sp>
        <p:nvSpPr>
          <p:cNvPr id="5" name="Title 4"/>
          <p:cNvSpPr>
            <a:spLocks noGrp="1"/>
          </p:cNvSpPr>
          <p:nvPr>
            <p:ph type="title"/>
          </p:nvPr>
        </p:nvSpPr>
        <p:spPr>
          <a:xfrm>
            <a:off x="7086600" y="533400"/>
            <a:ext cx="1675660" cy="1295400"/>
          </a:xfrm>
        </p:spPr>
        <p:txBody>
          <a:bodyPr/>
          <a:lstStyle/>
          <a:p>
            <a:r>
              <a:rPr lang="en-US" dirty="0" smtClean="0">
                <a:solidFill>
                  <a:schemeClr val="accent6">
                    <a:lumMod val="50000"/>
                  </a:schemeClr>
                </a:solidFill>
              </a:rPr>
              <a:t>Point #1: no secret Treaties</a:t>
            </a:r>
            <a:endParaRPr lang="en-US" dirty="0">
              <a:solidFill>
                <a:schemeClr val="accent6">
                  <a:lumMod val="50000"/>
                </a:schemeClr>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916399841"/>
      </p:ext>
    </p:extLst>
  </p:cSld>
  <p:clrMapOvr>
    <a:masterClrMapping/>
  </p:clrMapOvr>
  <mc:AlternateContent xmlns:mc="http://schemas.openxmlformats.org/markup-compatibility/2006" xmlns:p14="http://schemas.microsoft.com/office/powerpoint/2010/main">
    <mc:Choice Requires="p14">
      <p:transition spd="slow" p14:dur="2000" advTm="36926"/>
    </mc:Choice>
    <mc:Fallback xmlns="">
      <p:transition spd="slow" advTm="369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638300" y="421481"/>
            <a:ext cx="3810000" cy="5619750"/>
          </a:xfrm>
        </p:spPr>
      </p:pic>
      <p:sp>
        <p:nvSpPr>
          <p:cNvPr id="5" name="Text Placeholder 4"/>
          <p:cNvSpPr>
            <a:spLocks noGrp="1"/>
          </p:cNvSpPr>
          <p:nvPr>
            <p:ph type="body" sz="half" idx="2"/>
          </p:nvPr>
        </p:nvSpPr>
        <p:spPr>
          <a:xfrm>
            <a:off x="7159752" y="2362200"/>
            <a:ext cx="1673352" cy="3810000"/>
          </a:xfrm>
        </p:spPr>
        <p:txBody>
          <a:bodyPr>
            <a:normAutofit lnSpcReduction="10000"/>
          </a:bodyPr>
          <a:lstStyle/>
          <a:p>
            <a:r>
              <a:rPr lang="en-US" dirty="0" smtClean="0">
                <a:solidFill>
                  <a:schemeClr val="accent6">
                    <a:lumMod val="50000"/>
                  </a:schemeClr>
                </a:solidFill>
              </a:rPr>
              <a:t>Particularly after the sinking of the </a:t>
            </a:r>
            <a:r>
              <a:rPr lang="en-US" i="1" dirty="0" smtClean="0">
                <a:solidFill>
                  <a:schemeClr val="accent6">
                    <a:lumMod val="50000"/>
                  </a:schemeClr>
                </a:solidFill>
              </a:rPr>
              <a:t>Lusitania</a:t>
            </a:r>
            <a:r>
              <a:rPr lang="en-US" dirty="0" smtClean="0">
                <a:solidFill>
                  <a:schemeClr val="accent6">
                    <a:lumMod val="50000"/>
                  </a:schemeClr>
                </a:solidFill>
              </a:rPr>
              <a:t> off the coast of Ireland in 1915, the United States was devoted to the principle of Freedom of the Seas.  Free trade and freedom of the seas were two closely related points in most American minds.</a:t>
            </a:r>
            <a:endParaRPr lang="en-US" dirty="0">
              <a:solidFill>
                <a:schemeClr val="accent6">
                  <a:lumMod val="50000"/>
                </a:schemeClr>
              </a:solidFill>
            </a:endParaRPr>
          </a:p>
        </p:txBody>
      </p:sp>
      <p:sp>
        <p:nvSpPr>
          <p:cNvPr id="3" name="Title 2"/>
          <p:cNvSpPr>
            <a:spLocks noGrp="1"/>
          </p:cNvSpPr>
          <p:nvPr>
            <p:ph type="title"/>
          </p:nvPr>
        </p:nvSpPr>
        <p:spPr/>
        <p:txBody>
          <a:bodyPr/>
          <a:lstStyle/>
          <a:p>
            <a:r>
              <a:rPr lang="en-US" dirty="0" smtClean="0">
                <a:solidFill>
                  <a:schemeClr val="accent6">
                    <a:lumMod val="50000"/>
                  </a:schemeClr>
                </a:solidFill>
              </a:rPr>
              <a:t>Point #2: Freedom of the seas!</a:t>
            </a:r>
            <a:endParaRPr lang="en-US" dirty="0">
              <a:solidFill>
                <a:schemeClr val="accent6">
                  <a:lumMod val="50000"/>
                </a:schemeClr>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796889013"/>
      </p:ext>
    </p:extLst>
  </p:cSld>
  <p:clrMapOvr>
    <a:masterClrMapping/>
  </p:clrMapOvr>
  <mc:AlternateContent xmlns:mc="http://schemas.openxmlformats.org/markup-compatibility/2006" xmlns:p14="http://schemas.microsoft.com/office/powerpoint/2010/main">
    <mc:Choice Requires="p14">
      <p:transition spd="slow" p14:dur="2000" advTm="26799"/>
    </mc:Choice>
    <mc:Fallback xmlns="">
      <p:transition spd="slow" advTm="267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048664" y="1719263"/>
            <a:ext cx="2855671" cy="4406900"/>
          </a:xfrm>
        </p:spPr>
      </p:pic>
      <p:sp>
        <p:nvSpPr>
          <p:cNvPr id="8" name="Content Placeholder 7"/>
          <p:cNvSpPr>
            <a:spLocks noGrp="1"/>
          </p:cNvSpPr>
          <p:nvPr>
            <p:ph sz="half" idx="2"/>
          </p:nvPr>
        </p:nvSpPr>
        <p:spPr>
          <a:xfrm>
            <a:off x="4495800" y="1719072"/>
            <a:ext cx="4191000" cy="4407408"/>
          </a:xfrm>
        </p:spPr>
        <p:txBody>
          <a:bodyPr>
            <a:normAutofit fontScale="77500" lnSpcReduction="20000"/>
          </a:bodyPr>
          <a:lstStyle/>
          <a:p>
            <a:pPr marL="45720" indent="0">
              <a:buNone/>
            </a:pPr>
            <a:r>
              <a:rPr lang="en-US" dirty="0" smtClean="0"/>
              <a:t>Many Americans argued the obstacles to free trade – like taxes, tariffs, and import duties – prevented business relationships from being established between nations.  They argued that nations who would not trade together could not be close allies, and that war may break out as a result.  The idea of free trade relationships has only recently taken hold.  And some free trade agreements, like NAFTA, remain controversial.</a:t>
            </a:r>
          </a:p>
          <a:p>
            <a:pPr marL="45720" indent="0">
              <a:buNone/>
            </a:pPr>
            <a:endParaRPr lang="en-US" dirty="0"/>
          </a:p>
        </p:txBody>
      </p:sp>
      <p:sp>
        <p:nvSpPr>
          <p:cNvPr id="5" name="Title 4"/>
          <p:cNvSpPr>
            <a:spLocks noGrp="1"/>
          </p:cNvSpPr>
          <p:nvPr>
            <p:ph type="title"/>
          </p:nvPr>
        </p:nvSpPr>
        <p:spPr/>
        <p:txBody>
          <a:bodyPr/>
          <a:lstStyle/>
          <a:p>
            <a:r>
              <a:rPr lang="en-US" dirty="0" smtClean="0"/>
              <a:t>Point #3: Free Trade among nations.</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955995180"/>
      </p:ext>
    </p:extLst>
  </p:cSld>
  <p:clrMapOvr>
    <a:masterClrMapping/>
  </p:clrMapOvr>
  <mc:AlternateContent xmlns:mc="http://schemas.openxmlformats.org/markup-compatibility/2006" xmlns:p14="http://schemas.microsoft.com/office/powerpoint/2010/main">
    <mc:Choice Requires="p14">
      <p:transition spd="slow" p14:dur="2000" advTm="43533"/>
    </mc:Choice>
    <mc:Fallback xmlns="">
      <p:transition spd="slow" advTm="435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p:cNvPicPr>
            <a:picLocks noGrp="1" noChangeAspect="1"/>
          </p:cNvPicPr>
          <p:nvPr>
            <p:ph type="pic" idx="1"/>
          </p:nvPr>
        </p:nvPicPr>
        <p:blipFill>
          <a:blip r:embed="rId4">
            <a:extLst>
              <a:ext uri="{28A0092B-C50C-407E-A947-70E740481C1C}">
                <a14:useLocalDpi xmlns:a14="http://schemas.microsoft.com/office/drawing/2010/main" val="0"/>
              </a:ext>
            </a:extLst>
          </a:blip>
          <a:srcRect l="11697" r="11697"/>
          <a:stretch>
            <a:fillRect/>
          </a:stretch>
        </p:blipFill>
        <p:spPr/>
      </p:pic>
      <p:sp>
        <p:nvSpPr>
          <p:cNvPr id="10" name="Text Placeholder 9"/>
          <p:cNvSpPr>
            <a:spLocks noGrp="1"/>
          </p:cNvSpPr>
          <p:nvPr>
            <p:ph type="body" sz="half" idx="2"/>
          </p:nvPr>
        </p:nvSpPr>
        <p:spPr/>
        <p:txBody>
          <a:bodyPr/>
          <a:lstStyle/>
          <a:p>
            <a:r>
              <a:rPr lang="en-US" dirty="0" smtClean="0"/>
              <a:t>After World War I, it was hoped that every nation in Europe would reduce its supply of weapons – and thus make nations less likely to go to war.</a:t>
            </a:r>
            <a:endParaRPr lang="en-US" dirty="0"/>
          </a:p>
        </p:txBody>
      </p:sp>
      <p:sp>
        <p:nvSpPr>
          <p:cNvPr id="4" name="Title 3"/>
          <p:cNvSpPr>
            <a:spLocks noGrp="1"/>
          </p:cNvSpPr>
          <p:nvPr>
            <p:ph type="title"/>
          </p:nvPr>
        </p:nvSpPr>
        <p:spPr>
          <a:xfrm>
            <a:off x="7162800" y="460248"/>
            <a:ext cx="1676400" cy="1139952"/>
          </a:xfrm>
        </p:spPr>
        <p:txBody>
          <a:bodyPr/>
          <a:lstStyle/>
          <a:p>
            <a:r>
              <a:rPr lang="en-US" sz="1400" dirty="0" smtClean="0">
                <a:solidFill>
                  <a:schemeClr val="tx1"/>
                </a:solidFill>
              </a:rPr>
              <a:t>Point #4: Military Disarmament</a:t>
            </a:r>
            <a:endParaRPr lang="en-US" sz="1400" dirty="0">
              <a:solidFill>
                <a:schemeClr val="tx1"/>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615522619"/>
      </p:ext>
    </p:extLst>
  </p:cSld>
  <p:clrMapOvr>
    <a:masterClrMapping/>
  </p:clrMapOvr>
  <mc:AlternateContent xmlns:mc="http://schemas.openxmlformats.org/markup-compatibility/2006" xmlns:p14="http://schemas.microsoft.com/office/powerpoint/2010/main">
    <mc:Choice Requires="p14">
      <p:transition spd="slow" p14:dur="2000" advTm="45554"/>
    </mc:Choice>
    <mc:Fallback xmlns="">
      <p:transition spd="slow" advTm="455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half" idx="2"/>
          </p:nvPr>
        </p:nvSpPr>
        <p:spPr>
          <a:xfrm>
            <a:off x="7162800" y="1752600"/>
            <a:ext cx="1676400" cy="4191000"/>
          </a:xfrm>
        </p:spPr>
        <p:txBody>
          <a:bodyPr/>
          <a:lstStyle/>
          <a:p>
            <a:r>
              <a:rPr lang="en-US" dirty="0" smtClean="0"/>
              <a:t>Colonialism and competition for colonies across the globe has often been cited as a cause of World War I.  After the war, many people hoped that by ending colonial claims around the world they could prevent some of the conflicts between major European powers.</a:t>
            </a:r>
            <a:endParaRPr lang="en-US" dirty="0"/>
          </a:p>
        </p:txBody>
      </p:sp>
      <p:sp>
        <p:nvSpPr>
          <p:cNvPr id="5" name="Title 4"/>
          <p:cNvSpPr>
            <a:spLocks noGrp="1"/>
          </p:cNvSpPr>
          <p:nvPr>
            <p:ph type="title"/>
          </p:nvPr>
        </p:nvSpPr>
        <p:spPr>
          <a:xfrm>
            <a:off x="7162800" y="460248"/>
            <a:ext cx="1676400" cy="987552"/>
          </a:xfrm>
        </p:spPr>
        <p:txBody>
          <a:bodyPr/>
          <a:lstStyle/>
          <a:p>
            <a:r>
              <a:rPr lang="en-US" sz="1400" dirty="0" smtClean="0">
                <a:solidFill>
                  <a:schemeClr val="tx1"/>
                </a:solidFill>
              </a:rPr>
              <a:t>Point #5: Ending Colonialism</a:t>
            </a:r>
            <a:endParaRPr lang="en-US" sz="1400" dirty="0">
              <a:solidFill>
                <a:schemeClr val="tx1"/>
              </a:solidFill>
            </a:endParaRPr>
          </a:p>
        </p:txBody>
      </p:sp>
      <p:pic>
        <p:nvPicPr>
          <p:cNvPr id="11" name="Picture Placeholder 10"/>
          <p:cNvPicPr>
            <a:picLocks noGrp="1" noChangeAspect="1"/>
          </p:cNvPicPr>
          <p:nvPr>
            <p:ph type="pic" idx="1"/>
          </p:nvPr>
        </p:nvPicPr>
        <p:blipFill>
          <a:blip r:embed="rId4">
            <a:extLst>
              <a:ext uri="{28A0092B-C50C-407E-A947-70E740481C1C}">
                <a14:useLocalDpi xmlns:a14="http://schemas.microsoft.com/office/drawing/2010/main" val="0"/>
              </a:ext>
            </a:extLst>
          </a:blip>
          <a:srcRect t="1579" b="1579"/>
          <a:stretch>
            <a:fillRect/>
          </a:stretch>
        </p:blipFill>
        <p:spPr>
          <a:xfrm>
            <a:off x="152400" y="609600"/>
            <a:ext cx="6705600" cy="4724400"/>
          </a:xfr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673970708"/>
      </p:ext>
    </p:extLst>
  </p:cSld>
  <p:clrMapOvr>
    <a:masterClrMapping/>
  </p:clrMapOvr>
  <mc:AlternateContent xmlns:mc="http://schemas.openxmlformats.org/markup-compatibility/2006" xmlns:p14="http://schemas.microsoft.com/office/powerpoint/2010/main">
    <mc:Choice Requires="p14">
      <p:transition spd="slow" p14:dur="2000" advTm="62773"/>
    </mc:Choice>
    <mc:Fallback xmlns="">
      <p:transition spd="slow" advTm="627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533400" y="1875566"/>
            <a:ext cx="5181600" cy="4599054"/>
          </a:xfrm>
        </p:spPr>
      </p:pic>
      <p:sp>
        <p:nvSpPr>
          <p:cNvPr id="5" name="Title 4"/>
          <p:cNvSpPr>
            <a:spLocks noGrp="1"/>
          </p:cNvSpPr>
          <p:nvPr>
            <p:ph type="title"/>
          </p:nvPr>
        </p:nvSpPr>
        <p:spPr/>
        <p:txBody>
          <a:bodyPr/>
          <a:lstStyle/>
          <a:p>
            <a:r>
              <a:rPr lang="en-US" dirty="0" smtClean="0"/>
              <a:t>Self-Determination</a:t>
            </a:r>
            <a:endParaRPr lang="en-US" dirty="0"/>
          </a:p>
        </p:txBody>
      </p:sp>
      <p:sp>
        <p:nvSpPr>
          <p:cNvPr id="9" name="Rounded Rectangle 8"/>
          <p:cNvSpPr/>
          <p:nvPr/>
        </p:nvSpPr>
        <p:spPr>
          <a:xfrm>
            <a:off x="5867400" y="1752600"/>
            <a:ext cx="3048000" cy="4800600"/>
          </a:xfrm>
          <a:prstGeom prst="roundRect">
            <a:avLst/>
          </a:prstGeom>
          <a:solidFill>
            <a:schemeClr val="accent2"/>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sz="1400" dirty="0" smtClean="0">
                <a:solidFill>
                  <a:schemeClr val="tx1"/>
                </a:solidFill>
              </a:rPr>
              <a:t>Self-Determination is the right of a group of people to decide their own form of government.  Ethnic and national groups often sought self-determination – desiring to govern themselves, rather than submit to the rule of an empire or stronger nation.  Different ethnic and national groups once ruled by Austria-Hungary gained self-government following the Great War.   Racist or bigoted decision, however, were made by the most powerful nations present at the Treaty of Versailles to determine which nations would benefit.   Ho Chi Minh’s efforts, for example to advocate for Vietnamese Independence went unanswered.</a:t>
            </a:r>
            <a:endParaRPr lang="en-US" sz="1400" dirty="0">
              <a:solidFill>
                <a:schemeClr val="bg1">
                  <a:lumMod val="95000"/>
                  <a:lumOff val="5000"/>
                </a:schemeClr>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351485507"/>
      </p:ext>
    </p:extLst>
  </p:cSld>
  <p:clrMapOvr>
    <a:masterClrMapping/>
  </p:clrMapOvr>
  <mc:AlternateContent xmlns:mc="http://schemas.openxmlformats.org/markup-compatibility/2006" xmlns:p14="http://schemas.microsoft.com/office/powerpoint/2010/main">
    <mc:Choice Requires="p14">
      <p:transition spd="slow" p14:dur="2000" advTm="65816"/>
    </mc:Choice>
    <mc:Fallback xmlns="">
      <p:transition spd="slow" advTm="658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09600" y="1828800"/>
            <a:ext cx="3971394" cy="4406900"/>
          </a:xfrm>
        </p:spPr>
      </p:pic>
      <p:sp>
        <p:nvSpPr>
          <p:cNvPr id="3" name="Title 2"/>
          <p:cNvSpPr>
            <a:spLocks noGrp="1"/>
          </p:cNvSpPr>
          <p:nvPr>
            <p:ph type="title"/>
          </p:nvPr>
        </p:nvSpPr>
        <p:spPr/>
        <p:txBody>
          <a:bodyPr/>
          <a:lstStyle/>
          <a:p>
            <a:r>
              <a:rPr lang="en-US" dirty="0" smtClean="0"/>
              <a:t>The League of Nations</a:t>
            </a:r>
            <a:endParaRPr lang="en-US" dirty="0"/>
          </a:p>
        </p:txBody>
      </p:sp>
      <p:sp>
        <p:nvSpPr>
          <p:cNvPr id="5" name="Rounded Rectangle 4"/>
          <p:cNvSpPr/>
          <p:nvPr/>
        </p:nvSpPr>
        <p:spPr>
          <a:xfrm>
            <a:off x="4800600" y="1842655"/>
            <a:ext cx="3886200" cy="441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The League of Nations was intended to become an international peacekeeping organization, or a world government with the power to resolve disputes between nations.  Unfortunately, Woodrow Wilson’s idealistic vision of the future was undermined by more realistic politicians – the leaders of European nations like Georges Clemenceau, David Lloyd George, and Vittorio Orlando, and American Senators like Henry Cabot Lodge.</a:t>
            </a:r>
            <a:endParaRPr lang="en-US" dirty="0">
              <a:solidFill>
                <a:schemeClr val="tx1"/>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970878958"/>
      </p:ext>
    </p:extLst>
  </p:cSld>
  <p:clrMapOvr>
    <a:masterClrMapping/>
  </p:clrMapOvr>
  <mc:AlternateContent xmlns:mc="http://schemas.openxmlformats.org/markup-compatibility/2006" xmlns:p14="http://schemas.microsoft.com/office/powerpoint/2010/main">
    <mc:Choice Requires="p14">
      <p:transition spd="slow" p14:dur="2000" advTm="45040"/>
    </mc:Choice>
    <mc:Fallback xmlns="">
      <p:transition spd="slow" advTm="450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2">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1751</TotalTime>
  <Words>1408</Words>
  <Application>Microsoft Office PowerPoint</Application>
  <PresentationFormat>On-screen Show (4:3)</PresentationFormat>
  <Paragraphs>75</Paragraphs>
  <Slides>28</Slides>
  <Notes>1</Notes>
  <HiddenSlides>0</HiddenSlides>
  <MMClips>28</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Grid</vt:lpstr>
      <vt:lpstr>Shaping the Peace: World War I ends</vt:lpstr>
      <vt:lpstr>Woodrow Wilson’s Fourteen Point Plan</vt:lpstr>
      <vt:lpstr>Point #1: no secret Treaties</vt:lpstr>
      <vt:lpstr>Point #2: Freedom of the seas!</vt:lpstr>
      <vt:lpstr>Point #3: Free Trade among nations.</vt:lpstr>
      <vt:lpstr>Point #4: Military Disarmament</vt:lpstr>
      <vt:lpstr>Point #5: Ending Colonialism</vt:lpstr>
      <vt:lpstr>Self-Determination</vt:lpstr>
      <vt:lpstr>The League of Nations</vt:lpstr>
      <vt:lpstr>The Paris Peace Conference of 1918 -1919</vt:lpstr>
      <vt:lpstr>The big four</vt:lpstr>
      <vt:lpstr>The Big Four</vt:lpstr>
      <vt:lpstr>Germany was blamed for starting the war.  They were not represented at the Paris Peace conference, however, to protest. </vt:lpstr>
      <vt:lpstr>Reparations </vt:lpstr>
      <vt:lpstr>German Reparations to the Allies wrecked their economy, causing hyperinflation and turmoil in the nation. </vt:lpstr>
      <vt:lpstr>The League of nations</vt:lpstr>
      <vt:lpstr>New Nations in Europe</vt:lpstr>
      <vt:lpstr>New European Nations, 1918</vt:lpstr>
      <vt:lpstr>Nations destroyed by WW I</vt:lpstr>
      <vt:lpstr>Senator Henry Cabot Lodge</vt:lpstr>
      <vt:lpstr>Henry Cabot Lodge</vt:lpstr>
      <vt:lpstr>Henry Cabot Lodge and THE League of Nations</vt:lpstr>
      <vt:lpstr>Woodrow Wilson’s Stroke: Pueblo, Co, 1919</vt:lpstr>
      <vt:lpstr>The United States never joined the League of nations.</vt:lpstr>
      <vt:lpstr>The Weak League of Nations</vt:lpstr>
      <vt:lpstr>The Spanish Flu of 1918-1919</vt:lpstr>
      <vt:lpstr>The Red Scare of the 1920s</vt:lpstr>
      <vt:lpstr>A. Mitchell Palmer and the Palmer Raids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Shaping the Peace: World War I ends</dc:title>
  <dc:creator>Adam</dc:creator>
  <cp:lastModifiedBy>Adam</cp:lastModifiedBy>
  <cp:revision>27</cp:revision>
  <dcterms:created xsi:type="dcterms:W3CDTF">2010-12-11T01:13:58Z</dcterms:created>
  <dcterms:modified xsi:type="dcterms:W3CDTF">2014-03-19T03:12:09Z</dcterms:modified>
</cp:coreProperties>
</file>